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Noto Sans KR"/>
      <p:regular r:id="rId17"/>
      <p:bold r:id="rId18"/>
    </p:embeddedFont>
    <p:embeddedFont>
      <p:font typeface="Noto Sans"/>
      <p:regular r:id="rId19"/>
      <p:bold r:id="rId20"/>
      <p:italic r:id="rId21"/>
      <p:boldItalic r:id="rId22"/>
    </p:embeddedFont>
    <p:embeddedFont>
      <p:font typeface="Noto Sans Black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59">
          <p15:clr>
            <a:srgbClr val="000000"/>
          </p15:clr>
        </p15:guide>
        <p15:guide id="2" pos="3839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59" orient="horz"/>
        <p:guide pos="38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-bold.fntdata"/><Relationship Id="rId11" Type="http://schemas.openxmlformats.org/officeDocument/2006/relationships/slide" Target="slides/slide6.xml"/><Relationship Id="rId22" Type="http://schemas.openxmlformats.org/officeDocument/2006/relationships/font" Target="fonts/NotoSans-boldItalic.fntdata"/><Relationship Id="rId10" Type="http://schemas.openxmlformats.org/officeDocument/2006/relationships/slide" Target="slides/slide5.xml"/><Relationship Id="rId21" Type="http://schemas.openxmlformats.org/officeDocument/2006/relationships/font" Target="fonts/NotoSans-italic.fntdata"/><Relationship Id="rId13" Type="http://schemas.openxmlformats.org/officeDocument/2006/relationships/slide" Target="slides/slide8.xml"/><Relationship Id="rId24" Type="http://schemas.openxmlformats.org/officeDocument/2006/relationships/font" Target="fonts/NotoSansBlack-boldItalic.fntdata"/><Relationship Id="rId12" Type="http://schemas.openxmlformats.org/officeDocument/2006/relationships/slide" Target="slides/slide7.xml"/><Relationship Id="rId23" Type="http://schemas.openxmlformats.org/officeDocument/2006/relationships/font" Target="fonts/NotoSans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otoSansKR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otoSans-regular.fntdata"/><Relationship Id="rId6" Type="http://schemas.openxmlformats.org/officeDocument/2006/relationships/slide" Target="slides/slide1.xml"/><Relationship Id="rId18" Type="http://schemas.openxmlformats.org/officeDocument/2006/relationships/font" Target="fonts/NotoSansK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65e3bf3e6a_103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65e3bf3e6a_10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5e3bf3e6a_103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65e3bf3e6a_10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5e3bf3e6a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65e3bf3e6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5e3bf3e6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65e3bf3e6a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5e3bf3e6a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5e3bf3e6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training 탭에서 advanced 탭을 누르면 Epochs, Batch Size, Learning Rate 를 지정해줄수 있습니다.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5e3bf3e6a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5e3bf3e6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5e3bf3e6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65e3bf3e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Relationship Id="rId4" Type="http://schemas.openxmlformats.org/officeDocument/2006/relationships/hyperlink" Target="https://github.com/Terive0302/AI_GAME_IN_RSP.g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다채로운 액체 아트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1964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3574351" y="2873325"/>
            <a:ext cx="5043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7200" u="none" cap="none" strike="noStrike">
                <a:solidFill>
                  <a:srgbClr val="262626"/>
                </a:solidFill>
                <a:latin typeface="Noto Sans Black"/>
                <a:ea typeface="Noto Sans Black"/>
                <a:cs typeface="Noto Sans Black"/>
                <a:sym typeface="Noto Sans Black"/>
              </a:rPr>
              <a:t>AI</a:t>
            </a:r>
            <a:r>
              <a:rPr lang="ko-KR" sz="7200">
                <a:solidFill>
                  <a:srgbClr val="262626"/>
                </a:solidFill>
                <a:latin typeface="Noto Sans Black"/>
                <a:ea typeface="Noto Sans Black"/>
                <a:cs typeface="Noto Sans Black"/>
                <a:sym typeface="Noto Sans Black"/>
              </a:rPr>
              <a:t> </a:t>
            </a:r>
            <a:r>
              <a:rPr b="0" i="0" lang="ko-KR" sz="7200" u="none" cap="none" strike="noStrike">
                <a:solidFill>
                  <a:srgbClr val="262626"/>
                </a:solidFill>
                <a:latin typeface="Noto Sans Black"/>
                <a:ea typeface="Noto Sans Black"/>
                <a:cs typeface="Noto Sans Black"/>
                <a:sym typeface="Noto Sans Black"/>
              </a:rPr>
              <a:t>미니게임</a:t>
            </a:r>
            <a:endParaRPr b="0" i="0" sz="7200" u="none" cap="none" strike="noStrike">
              <a:solidFill>
                <a:srgbClr val="262626"/>
              </a:solidFill>
              <a:latin typeface="Noto Sans Black"/>
              <a:ea typeface="Noto Sans Black"/>
              <a:cs typeface="Noto Sans Black"/>
              <a:sym typeface="Noto Sans Black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5705146" y="4069473"/>
            <a:ext cx="781707" cy="6611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강대욱</a:t>
            </a:r>
            <a:endParaRPr b="0" i="0" sz="2000" u="none" cap="none" strike="noStrike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강이삭</a:t>
            </a:r>
            <a:endParaRPr b="0" i="0" sz="2000" u="none" cap="none" strike="noStrike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/>
          <p:nvPr/>
        </p:nvSpPr>
        <p:spPr>
          <a:xfrm>
            <a:off x="370700" y="175600"/>
            <a:ext cx="31608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및 고찰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5726400" y="1043800"/>
            <a:ext cx="5989800" cy="22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고찰 : 게임이 더 추가되었으면 좋은 서비스가 될 것 같습니다.</a:t>
            </a:r>
            <a:endParaRPr sz="2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애플리케이션으로 만든다면 더 보기 깔끔 할 것입니다.</a:t>
            </a:r>
            <a:endParaRPr sz="2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/>
        </p:nvSpPr>
        <p:spPr>
          <a:xfrm>
            <a:off x="409725" y="458500"/>
            <a:ext cx="33948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Ty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0" y="1020475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3"/>
          <p:cNvSpPr txBox="1"/>
          <p:nvPr/>
        </p:nvSpPr>
        <p:spPr>
          <a:xfrm>
            <a:off x="4657050" y="5063025"/>
            <a:ext cx="28779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u="sng">
                <a:solidFill>
                  <a:schemeClr val="hlink"/>
                </a:solidFill>
                <a:latin typeface="Malgun Gothic"/>
                <a:ea typeface="Malgun Gothic"/>
                <a:cs typeface="Malgun Gothic"/>
                <a:sym typeface="Malgun Gothic"/>
                <a:hlinkClick r:id="rId4"/>
              </a:rPr>
              <a:t>깃 허브 레포지토리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다채로운 액체 아트" id="91" name="Google Shape;91;p14"/>
          <p:cNvPicPr preferRelativeResize="0"/>
          <p:nvPr/>
        </p:nvPicPr>
        <p:blipFill rotWithShape="1">
          <a:blip r:embed="rId3">
            <a:alphaModFix/>
          </a:blip>
          <a:srcRect b="15719" l="0" r="0" t="55659"/>
          <a:stretch/>
        </p:blipFill>
        <p:spPr>
          <a:xfrm>
            <a:off x="0" y="1001534"/>
            <a:ext cx="11675500" cy="23385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4"/>
          <p:cNvGrpSpPr/>
          <p:nvPr/>
        </p:nvGrpSpPr>
        <p:grpSpPr>
          <a:xfrm>
            <a:off x="1021895" y="4990688"/>
            <a:ext cx="10148207" cy="895762"/>
            <a:chOff x="1335837" y="4330287"/>
            <a:chExt cx="10148207" cy="895762"/>
          </a:xfrm>
        </p:grpSpPr>
        <p:grpSp>
          <p:nvGrpSpPr>
            <p:cNvPr id="93" name="Google Shape;93;p14"/>
            <p:cNvGrpSpPr/>
            <p:nvPr/>
          </p:nvGrpSpPr>
          <p:grpSpPr>
            <a:xfrm>
              <a:off x="1335837" y="4330292"/>
              <a:ext cx="1887048" cy="895757"/>
              <a:chOff x="1581296" y="2738059"/>
              <a:chExt cx="2152504" cy="895757"/>
            </a:xfrm>
          </p:grpSpPr>
          <p:sp>
            <p:nvSpPr>
              <p:cNvPr id="94" name="Google Shape;94;p14"/>
              <p:cNvSpPr txBox="1"/>
              <p:nvPr/>
            </p:nvSpPr>
            <p:spPr>
              <a:xfrm>
                <a:off x="1581296" y="2738059"/>
                <a:ext cx="2152504" cy="2956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800" u="none" cap="none" strike="noStrike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I. 개요</a:t>
                </a:r>
                <a:endParaRPr b="0" i="0" sz="1800" u="none" cap="none" strike="noStrike">
                  <a:solidFill>
                    <a:srgbClr val="262626"/>
                  </a:solidFill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  <p:sp>
            <p:nvSpPr>
              <p:cNvPr id="95" name="Google Shape;95;p14"/>
              <p:cNvSpPr txBox="1"/>
              <p:nvPr/>
            </p:nvSpPr>
            <p:spPr>
              <a:xfrm>
                <a:off x="1581296" y="3152502"/>
                <a:ext cx="2152504" cy="1955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757070"/>
                    </a:solidFill>
                    <a:latin typeface="Arial"/>
                    <a:ea typeface="Arial"/>
                    <a:cs typeface="Arial"/>
                    <a:sym typeface="Arial"/>
                  </a:rPr>
                  <a:t>1. 아이디어</a:t>
                </a:r>
                <a:endParaRPr b="0" i="0" sz="1200" u="none" cap="none" strike="noStrike">
                  <a:solidFill>
                    <a:srgbClr val="75707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14"/>
              <p:cNvSpPr txBox="1"/>
              <p:nvPr/>
            </p:nvSpPr>
            <p:spPr>
              <a:xfrm>
                <a:off x="1581296" y="3434982"/>
                <a:ext cx="2152504" cy="1988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757070"/>
                    </a:solidFill>
                    <a:latin typeface="Arial"/>
                    <a:ea typeface="Arial"/>
                    <a:cs typeface="Arial"/>
                    <a:sym typeface="Arial"/>
                  </a:rPr>
                  <a:t>2. 목적</a:t>
                </a:r>
                <a:endParaRPr b="0" i="0" sz="1200" u="none" cap="none" strike="noStrike">
                  <a:solidFill>
                    <a:srgbClr val="75707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" name="Google Shape;97;p14"/>
            <p:cNvGrpSpPr/>
            <p:nvPr/>
          </p:nvGrpSpPr>
          <p:grpSpPr>
            <a:xfrm>
              <a:off x="4089558" y="4330287"/>
              <a:ext cx="1887048" cy="881748"/>
              <a:chOff x="1581296" y="2738054"/>
              <a:chExt cx="2152504" cy="881748"/>
            </a:xfrm>
          </p:grpSpPr>
          <p:sp>
            <p:nvSpPr>
              <p:cNvPr id="98" name="Google Shape;98;p14"/>
              <p:cNvSpPr txBox="1"/>
              <p:nvPr/>
            </p:nvSpPr>
            <p:spPr>
              <a:xfrm>
                <a:off x="1581296" y="2738054"/>
                <a:ext cx="2152504" cy="2956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800" u="none" cap="none" strike="noStrike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II. 시나리오</a:t>
                </a:r>
                <a:endParaRPr b="0" i="0" sz="1800" u="none" cap="none" strike="noStrike">
                  <a:solidFill>
                    <a:srgbClr val="262626"/>
                  </a:solidFill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  <p:sp>
            <p:nvSpPr>
              <p:cNvPr id="99" name="Google Shape;99;p14"/>
              <p:cNvSpPr txBox="1"/>
              <p:nvPr/>
            </p:nvSpPr>
            <p:spPr>
              <a:xfrm>
                <a:off x="1581296" y="3152521"/>
                <a:ext cx="21525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757070"/>
                    </a:solidFill>
                    <a:latin typeface="Arial"/>
                    <a:ea typeface="Arial"/>
                    <a:cs typeface="Arial"/>
                    <a:sym typeface="Arial"/>
                  </a:rPr>
                  <a:t>1. </a:t>
                </a:r>
                <a:r>
                  <a:rPr lang="ko-KR" sz="1200">
                    <a:solidFill>
                      <a:srgbClr val="757070"/>
                    </a:solidFill>
                  </a:rPr>
                  <a:t>작업물</a:t>
                </a:r>
                <a:endParaRPr b="0" i="0" sz="1200" u="none" cap="none" strike="noStrike">
                  <a:solidFill>
                    <a:srgbClr val="75707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14"/>
              <p:cNvSpPr txBox="1"/>
              <p:nvPr/>
            </p:nvSpPr>
            <p:spPr>
              <a:xfrm>
                <a:off x="1581296" y="3435002"/>
                <a:ext cx="21525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200">
                    <a:solidFill>
                      <a:srgbClr val="757070"/>
                    </a:solidFill>
                  </a:rPr>
                  <a:t>2. Flow Chart</a:t>
                </a:r>
                <a:endParaRPr sz="1200">
                  <a:solidFill>
                    <a:srgbClr val="757070"/>
                  </a:solidFill>
                </a:endParaRPr>
              </a:p>
            </p:txBody>
          </p:sp>
        </p:grpSp>
        <p:grpSp>
          <p:nvGrpSpPr>
            <p:cNvPr id="101" name="Google Shape;101;p14"/>
            <p:cNvGrpSpPr/>
            <p:nvPr/>
          </p:nvGrpSpPr>
          <p:grpSpPr>
            <a:xfrm>
              <a:off x="6843279" y="4330306"/>
              <a:ext cx="1887044" cy="599248"/>
              <a:chOff x="1581296" y="2738073"/>
              <a:chExt cx="2152500" cy="599248"/>
            </a:xfrm>
          </p:grpSpPr>
          <p:sp>
            <p:nvSpPr>
              <p:cNvPr id="102" name="Google Shape;102;p14"/>
              <p:cNvSpPr txBox="1"/>
              <p:nvPr/>
            </p:nvSpPr>
            <p:spPr>
              <a:xfrm>
                <a:off x="1581296" y="2738073"/>
                <a:ext cx="2152500" cy="27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800" u="none" cap="none" strike="noStrike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III. </a:t>
                </a:r>
                <a:r>
                  <a:rPr lang="ko-KR" sz="1800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모델링</a:t>
                </a:r>
                <a:endParaRPr b="0" i="0" sz="1800" u="none" cap="none" strike="noStrike">
                  <a:solidFill>
                    <a:srgbClr val="262626"/>
                  </a:solidFill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  <p:sp>
            <p:nvSpPr>
              <p:cNvPr id="103" name="Google Shape;103;p14"/>
              <p:cNvSpPr txBox="1"/>
              <p:nvPr/>
            </p:nvSpPr>
            <p:spPr>
              <a:xfrm>
                <a:off x="1581296" y="3152521"/>
                <a:ext cx="21525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757070"/>
                    </a:solidFill>
                    <a:latin typeface="Arial"/>
                    <a:ea typeface="Arial"/>
                    <a:cs typeface="Arial"/>
                    <a:sym typeface="Arial"/>
                  </a:rPr>
                  <a:t>1. </a:t>
                </a:r>
                <a:r>
                  <a:rPr lang="ko-KR" sz="1200">
                    <a:solidFill>
                      <a:srgbClr val="757070"/>
                    </a:solidFill>
                  </a:rPr>
                  <a:t>티쳐블 머신 활용방법</a:t>
                </a:r>
                <a:endParaRPr sz="1200">
                  <a:solidFill>
                    <a:srgbClr val="757070"/>
                  </a:solidFill>
                </a:endParaRPr>
              </a:p>
            </p:txBody>
          </p:sp>
        </p:grpSp>
        <p:grpSp>
          <p:nvGrpSpPr>
            <p:cNvPr id="104" name="Google Shape;104;p14"/>
            <p:cNvGrpSpPr/>
            <p:nvPr/>
          </p:nvGrpSpPr>
          <p:grpSpPr>
            <a:xfrm>
              <a:off x="9597000" y="4330306"/>
              <a:ext cx="1887044" cy="599248"/>
              <a:chOff x="1581296" y="2738073"/>
              <a:chExt cx="2152500" cy="599248"/>
            </a:xfrm>
          </p:grpSpPr>
          <p:sp>
            <p:nvSpPr>
              <p:cNvPr id="105" name="Google Shape;105;p14"/>
              <p:cNvSpPr txBox="1"/>
              <p:nvPr/>
            </p:nvSpPr>
            <p:spPr>
              <a:xfrm>
                <a:off x="1581296" y="2738073"/>
                <a:ext cx="2152500" cy="27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800" u="none" cap="none" strike="noStrike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IV. </a:t>
                </a:r>
                <a:r>
                  <a:rPr lang="ko-KR" sz="1800">
                    <a:solidFill>
                      <a:srgbClr val="262626"/>
                    </a:solidFill>
                    <a:latin typeface="Noto Sans"/>
                    <a:ea typeface="Noto Sans"/>
                    <a:cs typeface="Noto Sans"/>
                    <a:sym typeface="Noto Sans"/>
                  </a:rPr>
                  <a:t>시연 및 고찰</a:t>
                </a:r>
                <a:endParaRPr b="0" i="0" sz="1800" u="none" cap="none" strike="noStrike">
                  <a:solidFill>
                    <a:srgbClr val="262626"/>
                  </a:solidFill>
                  <a:latin typeface="Noto Sans"/>
                  <a:ea typeface="Noto Sans"/>
                  <a:cs typeface="Noto Sans"/>
                  <a:sym typeface="Noto Sans"/>
                </a:endParaRPr>
              </a:p>
            </p:txBody>
          </p:sp>
          <p:sp>
            <p:nvSpPr>
              <p:cNvPr id="106" name="Google Shape;106;p14"/>
              <p:cNvSpPr txBox="1"/>
              <p:nvPr/>
            </p:nvSpPr>
            <p:spPr>
              <a:xfrm>
                <a:off x="1581296" y="3152521"/>
                <a:ext cx="21525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ko-KR" sz="1200" u="none" cap="none" strike="noStrike">
                    <a:solidFill>
                      <a:srgbClr val="757070"/>
                    </a:solidFill>
                    <a:latin typeface="Arial"/>
                    <a:ea typeface="Arial"/>
                    <a:cs typeface="Arial"/>
                    <a:sym typeface="Arial"/>
                  </a:rPr>
                  <a:t>1. </a:t>
                </a:r>
                <a:r>
                  <a:rPr lang="ko-KR" sz="1200">
                    <a:solidFill>
                      <a:srgbClr val="757070"/>
                    </a:solidFill>
                  </a:rPr>
                  <a:t>시연</a:t>
                </a:r>
                <a:endParaRPr b="0" i="0" sz="1200" u="none" cap="none" strike="noStrike">
                  <a:solidFill>
                    <a:srgbClr val="75707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7" name="Google Shape;107;p14"/>
          <p:cNvSpPr txBox="1"/>
          <p:nvPr/>
        </p:nvSpPr>
        <p:spPr>
          <a:xfrm>
            <a:off x="245806" y="2263303"/>
            <a:ext cx="1221348" cy="701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4200" u="none" cap="none" strike="noStrike">
                <a:solidFill>
                  <a:srgbClr val="262626"/>
                </a:solidFill>
                <a:latin typeface="Noto Sans"/>
                <a:ea typeface="Noto Sans"/>
                <a:cs typeface="Noto Sans"/>
                <a:sym typeface="Noto Sans"/>
              </a:rPr>
              <a:t>목차</a:t>
            </a:r>
            <a:endParaRPr b="0" i="0" sz="4200" u="none" cap="none" strike="noStrike">
              <a:solidFill>
                <a:srgbClr val="262626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9283096" y="5687630"/>
            <a:ext cx="188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757070"/>
                </a:solidFill>
              </a:rPr>
              <a:t>2. 문제점 및 해결 방안</a:t>
            </a:r>
            <a:endParaRPr b="0" i="0" sz="1200" u="none" cap="none" strike="noStrike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1770" y="2035628"/>
            <a:ext cx="2786743" cy="278674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/>
          <p:nvPr/>
        </p:nvSpPr>
        <p:spPr>
          <a:xfrm>
            <a:off x="4555536" y="990367"/>
            <a:ext cx="6050100" cy="4874100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rgbClr val="20365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										</a:t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3511112" y="3093888"/>
            <a:ext cx="965638" cy="637189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20365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6" name="Google Shape;11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0830" y="381000"/>
            <a:ext cx="2264998" cy="202981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2092215" y="1044371"/>
            <a:ext cx="1418897" cy="3039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게임하자</a:t>
            </a:r>
            <a:endParaRPr b="0" i="0" sz="1800" u="none" cap="none" strike="noStrike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03121" y="2430646"/>
            <a:ext cx="1530638" cy="1249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65042" y="1858665"/>
            <a:ext cx="2253769" cy="225376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8131544" y="2272066"/>
            <a:ext cx="295500" cy="2760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20365E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1" name="Google Shape;121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87503" y="2219608"/>
            <a:ext cx="1017939" cy="1017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4284" y="-263509"/>
            <a:ext cx="2392605" cy="2392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0475" y="0"/>
            <a:ext cx="3741525" cy="600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100" y="11"/>
            <a:ext cx="5664480" cy="399531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 txBox="1"/>
          <p:nvPr/>
        </p:nvSpPr>
        <p:spPr>
          <a:xfrm>
            <a:off x="2105699" y="11"/>
            <a:ext cx="4229700" cy="11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목적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30" name="Google Shape;130;p16"/>
          <p:cNvGrpSpPr/>
          <p:nvPr/>
        </p:nvGrpSpPr>
        <p:grpSpPr>
          <a:xfrm>
            <a:off x="3747267" y="0"/>
            <a:ext cx="4724707" cy="6007382"/>
            <a:chOff x="1671475" y="-11"/>
            <a:chExt cx="5117750" cy="6141261"/>
          </a:xfrm>
        </p:grpSpPr>
        <p:grpSp>
          <p:nvGrpSpPr>
            <p:cNvPr id="131" name="Google Shape;131;p16"/>
            <p:cNvGrpSpPr/>
            <p:nvPr/>
          </p:nvGrpSpPr>
          <p:grpSpPr>
            <a:xfrm>
              <a:off x="1671475" y="-11"/>
              <a:ext cx="5117750" cy="6141261"/>
              <a:chOff x="2286000" y="464439"/>
              <a:chExt cx="5117750" cy="6141261"/>
            </a:xfrm>
          </p:grpSpPr>
          <p:pic>
            <p:nvPicPr>
              <p:cNvPr id="132" name="Google Shape;132;p1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286000" y="464439"/>
                <a:ext cx="5117750" cy="614126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3" name="Google Shape;133;p16"/>
              <p:cNvSpPr/>
              <p:nvPr/>
            </p:nvSpPr>
            <p:spPr>
              <a:xfrm>
                <a:off x="5545400" y="1022550"/>
                <a:ext cx="177000" cy="226200"/>
              </a:xfrm>
              <a:prstGeom prst="smileyFace">
                <a:avLst>
                  <a:gd fmla="val 4653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34" name="Google Shape;134;p16"/>
              <p:cNvSpPr/>
              <p:nvPr/>
            </p:nvSpPr>
            <p:spPr>
              <a:xfrm>
                <a:off x="4439275" y="2197525"/>
                <a:ext cx="177000" cy="226200"/>
              </a:xfrm>
              <a:prstGeom prst="smileyFace">
                <a:avLst>
                  <a:gd fmla="val 4653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4262275" y="5968175"/>
                <a:ext cx="177000" cy="226200"/>
              </a:xfrm>
              <a:prstGeom prst="smileyFace">
                <a:avLst>
                  <a:gd fmla="val 4653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36" name="Google Shape;136;p16"/>
            <p:cNvSpPr/>
            <p:nvPr/>
          </p:nvSpPr>
          <p:spPr>
            <a:xfrm>
              <a:off x="2261425" y="629275"/>
              <a:ext cx="177000" cy="127800"/>
            </a:xfrm>
            <a:prstGeom prst="smileyFace">
              <a:avLst>
                <a:gd fmla="val 4653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7"/>
          <p:cNvGrpSpPr/>
          <p:nvPr/>
        </p:nvGrpSpPr>
        <p:grpSpPr>
          <a:xfrm>
            <a:off x="-1" y="-1"/>
            <a:ext cx="6511089" cy="6858001"/>
            <a:chOff x="-1" y="-1"/>
            <a:chExt cx="6511089" cy="6858001"/>
          </a:xfrm>
        </p:grpSpPr>
        <p:pic>
          <p:nvPicPr>
            <p:cNvPr descr="태블릿, 디지털 펜, 커피잔을 들고 회색 스웨터를 입은 사람의 노트북에 타이핑하는 손" id="142" name="Google Shape;142;p17"/>
            <p:cNvPicPr preferRelativeResize="0"/>
            <p:nvPr/>
          </p:nvPicPr>
          <p:blipFill rotWithShape="1">
            <a:blip r:embed="rId3">
              <a:alphaModFix/>
            </a:blip>
            <a:srcRect b="0" l="0" r="42025" t="0"/>
            <a:stretch/>
          </p:blipFill>
          <p:spPr>
            <a:xfrm flipH="1">
              <a:off x="-1" y="0"/>
              <a:ext cx="5954984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17"/>
            <p:cNvSpPr/>
            <p:nvPr/>
          </p:nvSpPr>
          <p:spPr>
            <a:xfrm rot="10800000">
              <a:off x="0" y="-1"/>
              <a:ext cx="6511088" cy="68580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8000">
                  <a:srgbClr val="FFFFFF"/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44" name="Google Shape;144;p17"/>
          <p:cNvSpPr txBox="1"/>
          <p:nvPr/>
        </p:nvSpPr>
        <p:spPr>
          <a:xfrm>
            <a:off x="8375366" y="1443406"/>
            <a:ext cx="1537263" cy="5292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3200" u="none" cap="none" strike="noStrike">
                <a:solidFill>
                  <a:srgbClr val="A0B4E6"/>
                </a:solidFill>
                <a:latin typeface="Noto Sans Black"/>
                <a:ea typeface="Noto Sans Black"/>
                <a:cs typeface="Noto Sans Black"/>
                <a:sym typeface="Noto Sans Black"/>
              </a:rPr>
              <a:t>WORKS</a:t>
            </a:r>
            <a:endParaRPr b="0" i="0" sz="3200" u="none" cap="none" strike="noStrike">
              <a:solidFill>
                <a:srgbClr val="A0B4E6"/>
              </a:solidFill>
              <a:latin typeface="Noto Sans Black"/>
              <a:ea typeface="Noto Sans Black"/>
              <a:cs typeface="Noto Sans Black"/>
              <a:sym typeface="Noto Sans Black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7091575" y="2678625"/>
            <a:ext cx="4104900" cy="25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3000" u="none" cap="none" strike="noStrike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rPr>
              <a:t>1. 게임 트레이닝 학습</a:t>
            </a:r>
            <a:endParaRPr sz="3000">
              <a:solidFill>
                <a:srgbClr val="80808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rPr>
              <a:t>1-1.	가위바위보</a:t>
            </a:r>
            <a:endParaRPr sz="3000">
              <a:solidFill>
                <a:srgbClr val="80808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rPr>
              <a:t>1-2.	인터렉션[점찍기]</a:t>
            </a:r>
            <a:endParaRPr sz="3000">
              <a:solidFill>
                <a:srgbClr val="80808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808080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000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rPr>
              <a:t>2</a:t>
            </a:r>
            <a:r>
              <a:rPr b="0" i="0" lang="ko-KR" sz="3000" u="none" cap="none" strike="noStrike">
                <a:solidFill>
                  <a:srgbClr val="808080"/>
                </a:solidFill>
                <a:latin typeface="Noto Sans"/>
                <a:ea typeface="Noto Sans"/>
                <a:cs typeface="Noto Sans"/>
                <a:sym typeface="Noto Sans"/>
              </a:rPr>
              <a:t>. 코딩</a:t>
            </a:r>
            <a:endParaRPr b="0" i="0" sz="3000" u="none" cap="none" strike="noStrike">
              <a:solidFill>
                <a:srgbClr val="80808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다채로운 액체 아트" id="150" name="Google Shape;150;p18"/>
          <p:cNvPicPr preferRelativeResize="0"/>
          <p:nvPr/>
        </p:nvPicPr>
        <p:blipFill rotWithShape="1">
          <a:blip r:embed="rId3">
            <a:alphaModFix/>
          </a:blip>
          <a:srcRect b="15720" l="0" r="0" t="55659"/>
          <a:stretch/>
        </p:blipFill>
        <p:spPr>
          <a:xfrm>
            <a:off x="0" y="9"/>
            <a:ext cx="11675498" cy="233856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491544" y="355026"/>
            <a:ext cx="753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200">
                <a:solidFill>
                  <a:srgbClr val="262626"/>
                </a:solidFill>
                <a:latin typeface="Noto Sans"/>
                <a:ea typeface="Noto Sans"/>
                <a:cs typeface="Noto Sans"/>
                <a:sym typeface="Noto Sans"/>
              </a:rPr>
              <a:t>Flow Chart</a:t>
            </a:r>
            <a:endParaRPr b="0" i="0" sz="4200" u="none" cap="none" strike="noStrike">
              <a:solidFill>
                <a:srgbClr val="262626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52" name="Google Shape;15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0450" y="271650"/>
            <a:ext cx="9014801" cy="642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0125"/>
            <a:ext cx="3486150" cy="486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150" y="1990125"/>
            <a:ext cx="8578376" cy="486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9"/>
          <p:cNvSpPr txBox="1"/>
          <p:nvPr/>
        </p:nvSpPr>
        <p:spPr>
          <a:xfrm>
            <a:off x="3578950" y="860750"/>
            <a:ext cx="7500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티쳐블 머신 에서 모델 훈련을 쉽게 진행하고, 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h5 파일을 export해서 받아왔습니다.</a:t>
            </a:r>
            <a:endParaRPr/>
          </a:p>
        </p:txBody>
      </p:sp>
      <p:sp>
        <p:nvSpPr>
          <p:cNvPr id="160" name="Google Shape;160;p19"/>
          <p:cNvSpPr txBox="1"/>
          <p:nvPr/>
        </p:nvSpPr>
        <p:spPr>
          <a:xfrm>
            <a:off x="307250" y="703000"/>
            <a:ext cx="3407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모델 생성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2900450" y="4286850"/>
            <a:ext cx="814200" cy="65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/>
        </p:nvSpPr>
        <p:spPr>
          <a:xfrm>
            <a:off x="409725" y="458500"/>
            <a:ext cx="33948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시연 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/>
        </p:nvSpPr>
        <p:spPr>
          <a:xfrm>
            <a:off x="370700" y="175600"/>
            <a:ext cx="31608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및 고찰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5658100" y="321925"/>
            <a:ext cx="59703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1 : Yolo모델 사용 시 프레임 저하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해결방안 1 : 구현 목적에서 Yolo를 사용하지 않아도 구현 가능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5658100" y="1418225"/>
            <a:ext cx="5970300" cy="1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2 : Hand Detection으로 제대로된 볼륨 조절 불가능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해결방안 2 : 노래 기능 삭제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5658100" y="2432800"/>
            <a:ext cx="5970300" cy="1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3 : 가위바위보output에서 cv2.destroyWindow() 사용 시 창이 닫히지 않음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해결방안 3 : cv2.destroyAllWindows()사용하여 메인문도 지운다음 다시 띄우기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5658100" y="4071700"/>
            <a:ext cx="5970300" cy="7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4 : 웹캠 마이크 인식률 문제 해결방안 4 : 노트북 내장 마이크 사용으로 인식률 상승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21"/>
          <p:cNvSpPr txBox="1"/>
          <p:nvPr/>
        </p:nvSpPr>
        <p:spPr>
          <a:xfrm>
            <a:off x="5658100" y="5008200"/>
            <a:ext cx="5970300" cy="7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문제점 5 : 게임에서 n초 뒤에 아웃풋을 주기 위해 time.sleep이나 waitKey를 사용하였는데 Imshow이미지가 n초동안 멈추는 문제 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해결방안 5 : 현재시간과 n초뒤의 시간을 계산하여 while문에 넣음으로서 해결</a:t>
            </a:r>
            <a:endParaRPr sz="17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